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905000" y="1600200"/>
            <a:ext cx="5329238" cy="43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43737"/>
          <a:stretch/>
        </p:blipFill>
        <p:spPr bwMode="auto">
          <a:xfrm>
            <a:off x="2362200" y="2133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 b="42130"/>
          <a:stretch/>
        </p:blipFill>
        <p:spPr bwMode="auto">
          <a:xfrm>
            <a:off x="2438400" y="2819400"/>
            <a:ext cx="3200400" cy="33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3" r="52815" b="7630"/>
          <a:stretch/>
        </p:blipFill>
        <p:spPr bwMode="auto">
          <a:xfrm>
            <a:off x="2764639" y="4343400"/>
            <a:ext cx="2971800" cy="18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2362200" y="3962400"/>
            <a:ext cx="3867142" cy="2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082" r="4345" b="2811"/>
          <a:stretch/>
        </p:blipFill>
        <p:spPr>
          <a:xfrm>
            <a:off x="5163490" y="3429000"/>
            <a:ext cx="3596542" cy="27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ignore.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attributes only convey information about the distinctness of objects.</a:t>
            </a:r>
          </a:p>
          <a:p>
            <a:pPr eaLnBrk="1" hangingPunct="1"/>
            <a:r>
              <a:rPr lang="en-US" dirty="0" smtClean="0"/>
              <a:t>All we can say is that two objects either have the same value or they do not.</a:t>
            </a:r>
          </a:p>
          <a:p>
            <a:pPr eaLnBrk="1" hangingPunct="1"/>
            <a:r>
              <a:rPr lang="en-US" dirty="0" smtClean="0"/>
              <a:t>In this case, similarity is defined as</a:t>
            </a:r>
          </a:p>
          <a:p>
            <a:pPr lvl="1" eaLnBrk="1" hangingPunct="1"/>
            <a:r>
              <a:rPr lang="en-US" dirty="0" smtClean="0"/>
              <a:t>1 if attribute values match</a:t>
            </a:r>
          </a:p>
          <a:p>
            <a:pPr lvl="1" eaLnBrk="1" hangingPunct="1"/>
            <a:r>
              <a:rPr lang="en-US" dirty="0" smtClean="0"/>
              <a:t>0 otherwise.</a:t>
            </a:r>
          </a:p>
          <a:p>
            <a:pPr eaLnBrk="1" hangingPunct="1"/>
            <a:r>
              <a:rPr lang="en-US" dirty="0" smtClean="0"/>
              <a:t>A dissimilarity would be defined in the opposite way</a:t>
            </a:r>
          </a:p>
          <a:p>
            <a:pPr lvl="1" eaLnBrk="1" hangingPunct="1"/>
            <a:r>
              <a:rPr lang="en-US" dirty="0" smtClean="0"/>
              <a:t>0 if the attribute values match</a:t>
            </a:r>
          </a:p>
          <a:p>
            <a:pPr lvl="1" eaLnBrk="1" hangingPunct="1"/>
            <a:r>
              <a:rPr lang="en-US" dirty="0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dirty="0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the number of dimensions</a:t>
                </a:r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are</a:t>
                </a:r>
                <a:r>
                  <a:rPr lang="en-US" sz="2400" dirty="0">
                    <a:latin typeface="+mn-lt"/>
                  </a:rPr>
                  <a:t>, respectively,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 err="1" smtClean="0">
                    <a:latin typeface="+mn-lt"/>
                  </a:rPr>
                  <a:t>th</a:t>
                </a:r>
                <a:r>
                  <a:rPr lang="en-US" sz="2400" dirty="0" smtClean="0">
                    <a:latin typeface="+mn-lt"/>
                  </a:rPr>
                  <a:t> attributes </a:t>
                </a:r>
                <a:r>
                  <a:rPr lang="en-US" sz="2400" dirty="0">
                    <a:latin typeface="+mn-lt"/>
                  </a:rPr>
                  <a:t>of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latin typeface="+mn-lt"/>
                  </a:rPr>
                  <a:t>: City block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dirty="0">
                    <a:latin typeface="+mn-lt"/>
                  </a:rPr>
                  <a:t>: Euclidean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∞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dirty="0" err="1" smtClean="0">
                    <a:latin typeface="+mn-lt"/>
                  </a:rPr>
                  <a:t>Supremum</a:t>
                </a:r>
                <a:r>
                  <a:rPr lang="en-US" dirty="0" smtClean="0">
                    <a:latin typeface="+mn-lt"/>
                  </a:rPr>
                  <a:t> distance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 smtClean="0">
                    <a:latin typeface="+mn-lt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dirty="0" smtClean="0">
                    <a:latin typeface="+mn-lt"/>
                  </a:rPr>
                  <a:t> norm</a:t>
                </a:r>
                <a:r>
                  <a:rPr lang="en-US" dirty="0">
                    <a:latin typeface="+mn-lt"/>
                  </a:rPr>
                  <a:t>), which is the maximum difference between any attribute of the objects.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6934056" y="4291541"/>
            <a:ext cx="1464112" cy="2088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316038" y="95252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8104563" y="5399202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0838" y="25997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8732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8644" y="3919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1488" y="2969117"/>
            <a:ext cx="2393156" cy="236726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07302" y="2928518"/>
            <a:ext cx="2460261" cy="2394424"/>
          </a:xfrm>
          <a:prstGeom prst="bentConnector3">
            <a:avLst>
              <a:gd name="adj1" fmla="val -795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598126" y="1772499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866143" y="4233443"/>
            <a:ext cx="33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9637"/>
              </p:ext>
            </p:extLst>
          </p:nvPr>
        </p:nvGraphicFramePr>
        <p:xfrm>
          <a:off x="7620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274584" y="5859144"/>
            <a:ext cx="24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6362"/>
              </p:ext>
            </p:extLst>
          </p:nvPr>
        </p:nvGraphicFramePr>
        <p:xfrm>
          <a:off x="48768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460142" y="5878512"/>
            <a:ext cx="24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2897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03420" y="1839285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+mn-lt"/>
              </a:rPr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latin typeface="+mn-lt"/>
              </a:rPr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represent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after they have been sorted in non-decreasing order.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=max(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is defined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A percentage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+mn-lt"/>
              </a:rPr>
              <a:t> between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0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100</a:t>
            </a:r>
            <a:r>
              <a:rPr lang="en-US" sz="2200" dirty="0" smtClean="0">
                <a:latin typeface="+mn-lt"/>
              </a:rPr>
              <a:t> is specified.</a:t>
            </a:r>
          </a:p>
          <a:p>
            <a:pPr lvl="1"/>
            <a:r>
              <a:rPr lang="en-US" sz="2200" dirty="0" smtClean="0">
                <a:latin typeface="+mn-lt"/>
              </a:rPr>
              <a:t>The top and bottom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/2)% </a:t>
            </a:r>
            <a:r>
              <a:rPr lang="en-US" sz="2200" dirty="0" smtClean="0">
                <a:latin typeface="+mn-lt"/>
              </a:rPr>
              <a:t>of the data is thrown out.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most </a:t>
                </a:r>
                <a:r>
                  <a:rPr lang="en-US" sz="2200" dirty="0">
                    <a:latin typeface="+mn-lt"/>
                  </a:rPr>
                  <a:t>of the values are concentrated in a narrow band of values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but </a:t>
                </a:r>
                <a:r>
                  <a:rPr lang="en-US" sz="2200" dirty="0">
                    <a:latin typeface="+mn-lt"/>
                  </a:rPr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dividing the possible values into bins and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showing the number of objects that fall into each bin.</a:t>
            </a:r>
          </a:p>
          <a:p>
            <a:pPr eaLnBrk="1" hangingPunct="1"/>
            <a:r>
              <a:rPr lang="en-US" dirty="0" smtClean="0"/>
              <a:t>Each bin is represented by one bar.</a:t>
            </a:r>
          </a:p>
          <a:p>
            <a:pPr eaLnBrk="1" hangingPunct="1"/>
            <a:r>
              <a:rPr lang="en-US" dirty="0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from UCI 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Setosa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Versicolour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Virginica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sz="2200" dirty="0">
                <a:latin typeface="+mn-lt"/>
              </a:rPr>
              <a:t>Sepal 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Sepal </a:t>
            </a:r>
            <a:r>
              <a:rPr lang="en-US" sz="2200" dirty="0">
                <a:latin typeface="+mn-lt"/>
              </a:rPr>
              <a:t>width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width</a:t>
            </a:r>
            <a:endParaRPr lang="en-US" sz="2200" dirty="0" smtClean="0">
              <a:latin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8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276600" y="40255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6099686" y="1274979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5990492" y="40255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6659462" y="36619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3856892" y="64124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13" name="Rectangle 4"/>
          <p:cNvSpPr/>
          <p:nvPr/>
        </p:nvSpPr>
        <p:spPr>
          <a:xfrm>
            <a:off x="6676292" y="64124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3836125" y="4572773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00077" y="5734549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9/10/2019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2112418" y="23622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955391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3" y="3372051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209800" y="2875337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044704" y="5405099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11463</TotalTime>
  <Words>4217</Words>
  <Application>Microsoft Office PowerPoint</Application>
  <PresentationFormat>全屏显示(4:3)</PresentationFormat>
  <Paragraphs>1014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 Shen</cp:lastModifiedBy>
  <cp:revision>315</cp:revision>
  <dcterms:created xsi:type="dcterms:W3CDTF">2013-09-22T15:11:46Z</dcterms:created>
  <dcterms:modified xsi:type="dcterms:W3CDTF">2019-09-10T02:10:21Z</dcterms:modified>
</cp:coreProperties>
</file>